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9" r:id="rId5"/>
    <p:sldId id="264" r:id="rId6"/>
    <p:sldId id="261" r:id="rId7"/>
    <p:sldId id="265" r:id="rId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4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1744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96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58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07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26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52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2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49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54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40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16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1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A6F6-0E90-664A-880F-63E328CA8941}" type="datetimeFigureOut">
              <a:rPr lang="fr-FR" smtClean="0"/>
              <a:t>29/05/17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05203-A95B-3C4F-B3F9-4DF4D65485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64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7954" y="-24658"/>
            <a:ext cx="4648292" cy="468502"/>
          </a:xfrm>
        </p:spPr>
        <p:txBody>
          <a:bodyPr>
            <a:normAutofit fontScale="90000"/>
          </a:bodyPr>
          <a:lstStyle/>
          <a:p>
            <a:pPr algn="just"/>
            <a:r>
              <a:rPr lang="fr-FR" sz="1400" i="1" dirty="0" smtClean="0">
                <a:solidFill>
                  <a:srgbClr val="3366FF"/>
                </a:solidFill>
              </a:rPr>
              <a:t>Agence De l’Eau – Journée PGRE,  Aix-en-Provence le 20 </a:t>
            </a:r>
            <a:r>
              <a:rPr lang="fr-FR" sz="1400" i="1" dirty="0">
                <a:solidFill>
                  <a:srgbClr val="3366FF"/>
                </a:solidFill>
              </a:rPr>
              <a:t>juin 2017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6941" y="815339"/>
            <a:ext cx="6400800" cy="1752600"/>
          </a:xfrm>
        </p:spPr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Le Changement climatique en région Provence Alpes Côte d’Azur et son impact sur la ressource en eau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4" name="Image 3" descr="Photo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09" y="3243306"/>
            <a:ext cx="3654199" cy="2129406"/>
          </a:xfrm>
          <a:prstGeom prst="rect">
            <a:avLst/>
          </a:prstGeom>
        </p:spPr>
      </p:pic>
      <p:pic>
        <p:nvPicPr>
          <p:cNvPr id="5" name="Image 4" descr="Phot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3704"/>
            <a:ext cx="2852010" cy="2139008"/>
          </a:xfrm>
          <a:prstGeom prst="rect">
            <a:avLst/>
          </a:prstGeom>
        </p:spPr>
      </p:pic>
      <p:pic>
        <p:nvPicPr>
          <p:cNvPr id="6" name="Image 5" descr="Photo1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9" b="2707"/>
          <a:stretch/>
        </p:blipFill>
        <p:spPr>
          <a:xfrm>
            <a:off x="6127852" y="3243307"/>
            <a:ext cx="3016148" cy="2129406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782913" y="2675928"/>
            <a:ext cx="129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90"/>
                </a:solidFill>
              </a:rPr>
              <a:t>GREC-PACA</a:t>
            </a:r>
            <a:endParaRPr lang="fr-FR" b="1" dirty="0">
              <a:solidFill>
                <a:srgbClr val="00009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47" y="5641706"/>
            <a:ext cx="2111321" cy="9431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102" y="5486400"/>
            <a:ext cx="1192503" cy="12537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810" y="5841255"/>
            <a:ext cx="654450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70813" y="432639"/>
            <a:ext cx="401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90"/>
                </a:solidFill>
              </a:rPr>
              <a:t>Qu’est-ce que le GREC-PACA ? </a:t>
            </a:r>
            <a:endParaRPr lang="fr-FR" sz="2400" b="1" dirty="0">
              <a:solidFill>
                <a:srgbClr val="00009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14353" y="4031787"/>
            <a:ext cx="1044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Cahiers</a:t>
            </a:r>
            <a:endParaRPr lang="fr-FR" sz="1600" dirty="0"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08028" y="4031787"/>
            <a:ext cx="156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Evènements</a:t>
            </a:r>
            <a:endParaRPr lang="fr-FR" sz="1600" dirty="0"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21852" y="4031787"/>
            <a:ext cx="1169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Site Web</a:t>
            </a:r>
            <a:endParaRPr lang="fr-FR" sz="1600" dirty="0"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694" y="1559482"/>
            <a:ext cx="1606882" cy="27989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Recherche</a:t>
            </a:r>
          </a:p>
          <a:p>
            <a:pPr algn="ctr"/>
            <a:endParaRPr lang="fr-FR" dirty="0"/>
          </a:p>
          <a:p>
            <a:pPr algn="ctr"/>
            <a:r>
              <a:rPr lang="fr-FR" sz="1400" dirty="0" smtClean="0"/>
              <a:t>Groupes de travail thématiques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 smtClean="0"/>
              <a:t>+ou- 150 chercheurs volontaires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101380" y="1559482"/>
            <a:ext cx="1818250" cy="27989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Acteurs du territoire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Elus, décideurs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Gestionnaires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Enseignants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Grand public</a:t>
            </a:r>
            <a:endParaRPr lang="fr-FR" sz="1600" dirty="0"/>
          </a:p>
        </p:txBody>
      </p:sp>
      <p:sp>
        <p:nvSpPr>
          <p:cNvPr id="8" name="Flèche vers la droite 7"/>
          <p:cNvSpPr/>
          <p:nvPr/>
        </p:nvSpPr>
        <p:spPr>
          <a:xfrm>
            <a:off x="2669497" y="2013010"/>
            <a:ext cx="3758030" cy="3369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gauche 8"/>
          <p:cNvSpPr/>
          <p:nvPr/>
        </p:nvSpPr>
        <p:spPr>
          <a:xfrm>
            <a:off x="2669497" y="3114437"/>
            <a:ext cx="3758030" cy="362823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148968" y="1714977"/>
            <a:ext cx="281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Transfert des connaissances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82225" y="345134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Expression des besoins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10766" y="6354288"/>
            <a:ext cx="2907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Coordination : Association AIR-Climat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098291" y="6568834"/>
            <a:ext cx="3223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Aurore </a:t>
            </a:r>
            <a:r>
              <a:rPr lang="fr-FR" sz="1200" dirty="0" err="1" smtClean="0"/>
              <a:t>Aubail</a:t>
            </a:r>
            <a:r>
              <a:rPr lang="fr-FR" sz="1200" dirty="0" smtClean="0"/>
              <a:t>, Philippe </a:t>
            </a:r>
            <a:r>
              <a:rPr lang="fr-FR" sz="1200" dirty="0" err="1" smtClean="0"/>
              <a:t>Rossello</a:t>
            </a:r>
            <a:r>
              <a:rPr lang="fr-FR" sz="1200" dirty="0" smtClean="0"/>
              <a:t>, Antoine Nicault</a:t>
            </a:r>
            <a:endParaRPr lang="fr-FR" sz="1200" dirty="0"/>
          </a:p>
        </p:txBody>
      </p:sp>
      <p:sp>
        <p:nvSpPr>
          <p:cNvPr id="20" name="Rectangle 19"/>
          <p:cNvSpPr/>
          <p:nvPr/>
        </p:nvSpPr>
        <p:spPr>
          <a:xfrm>
            <a:off x="653599" y="954056"/>
            <a:ext cx="8267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/>
              <a:t>« centraliser</a:t>
            </a:r>
            <a:r>
              <a:rPr lang="fr-FR" sz="1400" i="1" dirty="0"/>
              <a:t>, transcrire et partager la connaissance scientifique sur le climat et le changement climatique en région Provence-Alpes-Côte d’Azur afin d’éclairer les acteurs sur leurs </a:t>
            </a:r>
            <a:r>
              <a:rPr lang="fr-FR" sz="1400" i="1" dirty="0" smtClean="0"/>
              <a:t>enjeux »</a:t>
            </a:r>
            <a:endParaRPr lang="fr-FR" sz="1400" i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843" y="6378946"/>
            <a:ext cx="508515" cy="42270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0" y="6361421"/>
            <a:ext cx="202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Soutenu par la Région PACA et l’ADEME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788449" y="2586393"/>
            <a:ext cx="353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Interaction chercheurs / acteurs du territoire</a:t>
            </a:r>
            <a:endParaRPr lang="fr-FR" sz="1400" b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91" y="4654478"/>
            <a:ext cx="1117873" cy="1584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805" y="4659069"/>
            <a:ext cx="1115535" cy="1580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94" y="4659069"/>
            <a:ext cx="1115535" cy="1580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6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8916" y="4659069"/>
            <a:ext cx="1133270" cy="158015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6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6762" y="4654478"/>
            <a:ext cx="1111553" cy="158474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5339" y="4645168"/>
            <a:ext cx="1138613" cy="1594059"/>
          </a:xfrm>
          <a:prstGeom prst="rect">
            <a:avLst/>
          </a:prstGeom>
          <a:ln w="15875">
            <a:solidFill>
              <a:srgbClr val="0000FF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2460250" y="6455177"/>
            <a:ext cx="1673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rgbClr val="008000"/>
                </a:solidFill>
              </a:rPr>
              <a:t>www.grec-paca.fr</a:t>
            </a:r>
            <a:endParaRPr lang="fr-FR" sz="1600" dirty="0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47954" y="-24658"/>
            <a:ext cx="4648292" cy="4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400" i="1" smtClean="0">
                <a:solidFill>
                  <a:srgbClr val="3366FF"/>
                </a:solidFill>
              </a:rPr>
              <a:t>Agence De l’Eau – Journée PGRE,  Aix-en-Provence le 20 juin 2017</a:t>
            </a:r>
            <a:endParaRPr lang="fr-FR" sz="1400" i="1" dirty="0">
              <a:solidFill>
                <a:srgbClr val="3366FF"/>
              </a:solidFill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8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76664" y="502762"/>
            <a:ext cx="559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90"/>
                </a:solidFill>
              </a:rPr>
              <a:t>Le changement climatique </a:t>
            </a:r>
            <a:r>
              <a:rPr lang="fr-FR" sz="2400" b="1" dirty="0">
                <a:solidFill>
                  <a:srgbClr val="000090"/>
                </a:solidFill>
              </a:rPr>
              <a:t>e</a:t>
            </a:r>
            <a:r>
              <a:rPr lang="fr-FR" sz="2400" b="1" dirty="0" smtClean="0">
                <a:solidFill>
                  <a:srgbClr val="000090"/>
                </a:solidFill>
              </a:rPr>
              <a:t>n région PACA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7954" y="-24658"/>
            <a:ext cx="4648292" cy="4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400" i="1" smtClean="0">
                <a:solidFill>
                  <a:srgbClr val="3366FF"/>
                </a:solidFill>
              </a:rPr>
              <a:t>Agence De l’Eau – Journée PGRE,  Aix-en-Provence le 20 juin 2017</a:t>
            </a:r>
            <a:endParaRPr lang="fr-FR" sz="1400" i="1" dirty="0">
              <a:solidFill>
                <a:srgbClr val="3366FF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572000" y="1073159"/>
            <a:ext cx="0" cy="568312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208309" y="107315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Température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29570" y="1073159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Précipitation</a:t>
            </a:r>
            <a:endParaRPr lang="fr-FR" b="1" dirty="0">
              <a:solidFill>
                <a:srgbClr val="3366F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67149"/>
            <a:ext cx="4463345" cy="2559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46" y="1467149"/>
            <a:ext cx="4064000" cy="25654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t="14325"/>
          <a:stretch/>
        </p:blipFill>
        <p:spPr>
          <a:xfrm>
            <a:off x="4796246" y="4428865"/>
            <a:ext cx="2254749" cy="16521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t="14982" r="14923"/>
          <a:stretch/>
        </p:blipFill>
        <p:spPr>
          <a:xfrm>
            <a:off x="6985658" y="4428865"/>
            <a:ext cx="1956308" cy="167195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5" y="4428865"/>
            <a:ext cx="2132412" cy="181934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900" y="4428865"/>
            <a:ext cx="2052064" cy="174114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3502" y="6261064"/>
            <a:ext cx="1479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RCP4.5 horizon 2085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814080" y="6261064"/>
            <a:ext cx="1479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RCP8.5 horizon 2085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751292" y="6510696"/>
            <a:ext cx="41731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Simulation de l’anomalie du cumul de précipitation </a:t>
            </a:r>
            <a:endParaRPr lang="fr-FR" sz="1500" dirty="0"/>
          </a:p>
        </p:txBody>
      </p:sp>
      <p:sp>
        <p:nvSpPr>
          <p:cNvPr id="18" name="ZoneTexte 17"/>
          <p:cNvSpPr txBox="1"/>
          <p:nvPr/>
        </p:nvSpPr>
        <p:spPr>
          <a:xfrm>
            <a:off x="-3718" y="6495083"/>
            <a:ext cx="45015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Simulation de la température maximale de l’air estivale</a:t>
            </a:r>
            <a:endParaRPr lang="fr-FR" sz="15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713910" y="6261064"/>
            <a:ext cx="1479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RCP4.5 horizon 2085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489311" y="6261064"/>
            <a:ext cx="1479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RCP8.5 horizon 2085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590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Anomalie_Durance_pct_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87"/>
          <a:stretch>
            <a:fillRect/>
          </a:stretch>
        </p:blipFill>
        <p:spPr bwMode="auto">
          <a:xfrm>
            <a:off x="732214" y="1246548"/>
            <a:ext cx="5508563" cy="310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Figure10-192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97"/>
          <a:stretch/>
        </p:blipFill>
        <p:spPr>
          <a:xfrm>
            <a:off x="150395" y="4809125"/>
            <a:ext cx="3989205" cy="1635694"/>
          </a:xfrm>
          <a:prstGeom prst="rect">
            <a:avLst/>
          </a:prstGeom>
        </p:spPr>
      </p:pic>
      <p:pic>
        <p:nvPicPr>
          <p:cNvPr id="4" name="Image 3" descr="Figure10-2007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97"/>
          <a:stretch/>
        </p:blipFill>
        <p:spPr>
          <a:xfrm>
            <a:off x="4810606" y="4809125"/>
            <a:ext cx="3989205" cy="163569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47954" y="-24658"/>
            <a:ext cx="4648292" cy="4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400" i="1" dirty="0" smtClean="0">
                <a:solidFill>
                  <a:srgbClr val="3366FF"/>
                </a:solidFill>
              </a:rPr>
              <a:t>Agence De l’Eau – Journée PGRE,  Aix-en-Provence le 20 juin 2017</a:t>
            </a:r>
            <a:endParaRPr lang="fr-FR" sz="1400" i="1" dirty="0">
              <a:solidFill>
                <a:srgbClr val="3366F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152363" y="491055"/>
            <a:ext cx="704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0090"/>
                </a:solidFill>
              </a:rPr>
              <a:t>La Variation de la ressource au cours du dernier siècle</a:t>
            </a:r>
            <a:endParaRPr lang="fr-FR" sz="2400" b="1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8032" y="1753637"/>
            <a:ext cx="2695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Anomalie hydrologique de 20 bassins versants de la Durance</a:t>
            </a:r>
            <a:r>
              <a:rPr lang="fr-FR" dirty="0"/>
              <a:t> </a:t>
            </a:r>
          </a:p>
        </p:txBody>
      </p:sp>
      <p:cxnSp>
        <p:nvCxnSpPr>
          <p:cNvPr id="10" name="Connecteur droit avec flèche 9"/>
          <p:cNvCxnSpPr>
            <a:endCxn id="3" idx="0"/>
          </p:cNvCxnSpPr>
          <p:nvPr/>
        </p:nvCxnSpPr>
        <p:spPr>
          <a:xfrm flipH="1">
            <a:off x="2144998" y="3856706"/>
            <a:ext cx="512510" cy="9524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4" idx="0"/>
          </p:cNvCxnSpPr>
          <p:nvPr/>
        </p:nvCxnSpPr>
        <p:spPr>
          <a:xfrm>
            <a:off x="5597227" y="3856706"/>
            <a:ext cx="1207982" cy="9524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5325" y="6380329"/>
            <a:ext cx="7713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Chroniques de débit </a:t>
            </a:r>
            <a:r>
              <a:rPr lang="fr-FR" dirty="0" smtClean="0"/>
              <a:t>journalier </a:t>
            </a:r>
            <a:r>
              <a:rPr lang="fr-FR" dirty="0"/>
              <a:t>reconstituées </a:t>
            </a:r>
            <a:r>
              <a:rPr lang="fr-FR" dirty="0" smtClean="0"/>
              <a:t>pour </a:t>
            </a:r>
            <a:r>
              <a:rPr lang="fr-FR" dirty="0"/>
              <a:t>le Buëch à Serres (723 km</a:t>
            </a:r>
            <a:r>
              <a:rPr lang="fr-FR" baseline="30000" dirty="0"/>
              <a:t>2</a:t>
            </a:r>
            <a:r>
              <a:rPr lang="fr-FR" dirty="0" smtClean="0"/>
              <a:t>).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70371" y="453385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1921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137148" y="4515163"/>
            <a:ext cx="78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2007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5350291" y="3433408"/>
            <a:ext cx="777561" cy="811319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181982" y="3398138"/>
            <a:ext cx="2221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3 années consécutives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1</a:t>
            </a:r>
            <a:r>
              <a:rPr lang="fr-FR" sz="1400" baseline="30000" dirty="0" smtClean="0">
                <a:solidFill>
                  <a:srgbClr val="FF0000"/>
                </a:solidFill>
              </a:rPr>
              <a:t>ère</a:t>
            </a:r>
            <a:r>
              <a:rPr lang="fr-FR" sz="1400" dirty="0" smtClean="0">
                <a:solidFill>
                  <a:srgbClr val="FF0000"/>
                </a:solidFill>
              </a:rPr>
              <a:t> fois depuis la fin du XIX</a:t>
            </a:r>
            <a:r>
              <a:rPr lang="fr-FR" sz="1400" baseline="30000" dirty="0" smtClean="0">
                <a:solidFill>
                  <a:srgbClr val="FF0000"/>
                </a:solidFill>
              </a:rPr>
              <a:t>e</a:t>
            </a:r>
            <a:r>
              <a:rPr lang="fr-FR" sz="1400" dirty="0" smtClean="0">
                <a:solidFill>
                  <a:srgbClr val="FF0000"/>
                </a:solidFill>
              </a:rPr>
              <a:t>  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279" y="5450201"/>
            <a:ext cx="2735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Evolutions relatives possibles (en %) du débit moyen annuel </a:t>
            </a:r>
            <a:r>
              <a:rPr lang="fr-FR" sz="1400" dirty="0" smtClean="0"/>
              <a:t>sur </a:t>
            </a:r>
            <a:r>
              <a:rPr lang="fr-FR" sz="1400" dirty="0"/>
              <a:t>le bassin </a:t>
            </a:r>
            <a:r>
              <a:rPr lang="fr-FR" sz="1400" dirty="0" smtClean="0"/>
              <a:t>Rhône (étude </a:t>
            </a:r>
            <a:r>
              <a:rPr lang="fr-FR" sz="1400" dirty="0"/>
              <a:t>Explore2070) </a:t>
            </a:r>
          </a:p>
        </p:txBody>
      </p:sp>
      <p:pic>
        <p:nvPicPr>
          <p:cNvPr id="9" name="Imag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021" y="1093004"/>
            <a:ext cx="4055764" cy="450926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445413" y="5665645"/>
            <a:ext cx="3200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</a:t>
            </a:r>
            <a:r>
              <a:rPr lang="fr-FR" sz="1400" dirty="0" smtClean="0"/>
              <a:t>volution </a:t>
            </a:r>
            <a:r>
              <a:rPr lang="fr-FR" sz="1400" dirty="0"/>
              <a:t>de la recharge moyenne </a:t>
            </a:r>
            <a:r>
              <a:rPr lang="fr-FR" sz="1400" dirty="0" smtClean="0"/>
              <a:t>annuelle future (Projet Recharge)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1787345" y="435055"/>
            <a:ext cx="552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90"/>
                </a:solidFill>
              </a:rPr>
              <a:t>Evolution de la ressource à l’Horizon 2070</a:t>
            </a:r>
            <a:endParaRPr lang="fr-FR" sz="2400" b="1" dirty="0">
              <a:solidFill>
                <a:srgbClr val="00009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47954" y="-24658"/>
            <a:ext cx="4648292" cy="4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400" i="1" dirty="0" smtClean="0">
                <a:solidFill>
                  <a:srgbClr val="3366FF"/>
                </a:solidFill>
              </a:rPr>
              <a:t>Agence De l’Eau – Journée PGRE,  Aix-en-Provence le 20 juin 2017</a:t>
            </a:r>
            <a:endParaRPr lang="fr-FR" sz="1400" i="1" dirty="0">
              <a:solidFill>
                <a:srgbClr val="3366FF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7" y="1236871"/>
            <a:ext cx="3041508" cy="406610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54" y="6493223"/>
            <a:ext cx="1438716" cy="24065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044" y="4861677"/>
            <a:ext cx="1827713" cy="16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0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ur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43" y="1011224"/>
            <a:ext cx="4738097" cy="3182787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246" y="3964505"/>
            <a:ext cx="4163194" cy="24109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4405185" y="6375408"/>
            <a:ext cx="457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Evolution du manteau neigeux : simulations </a:t>
            </a:r>
            <a:r>
              <a:rPr lang="fr-FR" sz="1600" dirty="0" err="1"/>
              <a:t>S</a:t>
            </a:r>
            <a:r>
              <a:rPr lang="fr-FR" sz="1600" dirty="0" err="1" smtClean="0"/>
              <a:t>campei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147954" y="4151243"/>
            <a:ext cx="417440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Changements des débits mensuels </a:t>
            </a:r>
            <a:r>
              <a:rPr lang="fr-FR" sz="1600" dirty="0" smtClean="0"/>
              <a:t>(m</a:t>
            </a:r>
            <a:r>
              <a:rPr lang="fr-FR" sz="1600" baseline="30000" dirty="0" smtClean="0"/>
              <a:t>3</a:t>
            </a:r>
            <a:r>
              <a:rPr lang="fr-FR" sz="1600" dirty="0"/>
              <a:t>/s) </a:t>
            </a:r>
            <a:r>
              <a:rPr lang="fr-FR" sz="1600" dirty="0" smtClean="0"/>
              <a:t>projet </a:t>
            </a:r>
            <a:r>
              <a:rPr lang="fr-FR" sz="1600" dirty="0"/>
              <a:t>R²D² </a:t>
            </a:r>
            <a:r>
              <a:rPr lang="fr-FR" sz="1600" dirty="0" smtClean="0"/>
              <a:t>2050</a:t>
            </a:r>
            <a:endParaRPr lang="fr-FR" sz="16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47954" y="-24658"/>
            <a:ext cx="4648292" cy="4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400" i="1" dirty="0" smtClean="0">
                <a:solidFill>
                  <a:srgbClr val="3366FF"/>
                </a:solidFill>
              </a:rPr>
              <a:t>Agence De l’Eau – Journée PGRE,  Aix-en-Provence le 20 juin 2017</a:t>
            </a:r>
            <a:endParaRPr lang="fr-FR" sz="1400" i="1" dirty="0">
              <a:solidFill>
                <a:srgbClr val="3366F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46540" y="520830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90"/>
                </a:solidFill>
              </a:rPr>
              <a:t>Vers une augmentation, en durée et en intensité, des étiages estivaux</a:t>
            </a:r>
            <a:endParaRPr lang="fr-FR" b="1" dirty="0">
              <a:solidFill>
                <a:srgbClr val="000090"/>
              </a:solidFill>
            </a:endParaRPr>
          </a:p>
        </p:txBody>
      </p:sp>
      <p:pic>
        <p:nvPicPr>
          <p:cNvPr id="9" name="Imag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7" r="7738" b="9355"/>
          <a:stretch/>
        </p:blipFill>
        <p:spPr>
          <a:xfrm>
            <a:off x="5985271" y="1078681"/>
            <a:ext cx="3010275" cy="21548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46594" y="3264382"/>
            <a:ext cx="2932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7km sans eau du </a:t>
            </a:r>
            <a:r>
              <a:rPr lang="fr-FR" sz="1200" dirty="0"/>
              <a:t>13 août au 14 janvier 2008 </a:t>
            </a:r>
            <a:r>
              <a:rPr lang="fr-FR" sz="1200" dirty="0" smtClean="0"/>
              <a:t>sur </a:t>
            </a:r>
            <a:r>
              <a:rPr lang="fr-FR" sz="1200" dirty="0"/>
              <a:t>la haute partie du fleuve côtier Argens</a:t>
            </a:r>
            <a:r>
              <a:rPr lang="fr-FR" sz="1200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85082" y="5152524"/>
            <a:ext cx="3260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La diminution du manteau neigeux et la fonte précoce contribuera à l’augmentation des étiages estivaux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410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28900" y="5924104"/>
            <a:ext cx="49040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dirty="0" smtClean="0"/>
              <a:t>Peu d’études sur les petits cours d’eau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R</a:t>
            </a:r>
            <a:r>
              <a:rPr lang="fr-FR" sz="1400" dirty="0" smtClean="0"/>
              <a:t>echerche/inventaire biodiversité des écosystèmes aquatiques insuffisants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smtClean="0"/>
              <a:t>Prévisions sur ancien modèles A1 A2  …..</a:t>
            </a:r>
          </a:p>
          <a:p>
            <a:endParaRPr lang="fr-FR" sz="1400" dirty="0"/>
          </a:p>
        </p:txBody>
      </p:sp>
      <p:pic>
        <p:nvPicPr>
          <p:cNvPr id="6" name="Image 5" descr="DSCN47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38" y="488065"/>
            <a:ext cx="2388978" cy="3185304"/>
          </a:xfrm>
          <a:prstGeom prst="rect">
            <a:avLst/>
          </a:prstGeom>
        </p:spPr>
      </p:pic>
      <p:pic>
        <p:nvPicPr>
          <p:cNvPr id="7" name="Image 6" descr="faune invertebre ephemere adulte bp (1)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8" y="3718935"/>
            <a:ext cx="2376018" cy="310019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74945" y="505793"/>
            <a:ext cx="5316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chemeClr val="tx2">
                    <a:lumMod val="75000"/>
                  </a:schemeClr>
                </a:solidFill>
              </a:rPr>
              <a:t>Une convergence des études vers une diminution de la ressource, de grande incertitudes persistent quant à son intensité et ses conséquences</a:t>
            </a:r>
            <a:endParaRPr lang="fr-FR" sz="1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40943" y="2871765"/>
            <a:ext cx="194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4F81BD"/>
                </a:solidFill>
              </a:rPr>
              <a:t>Ressources en eau</a:t>
            </a:r>
          </a:p>
        </p:txBody>
      </p:sp>
      <p:sp>
        <p:nvSpPr>
          <p:cNvPr id="25" name="Ellipse 24"/>
          <p:cNvSpPr/>
          <p:nvPr/>
        </p:nvSpPr>
        <p:spPr>
          <a:xfrm>
            <a:off x="6690774" y="3440348"/>
            <a:ext cx="2453226" cy="11195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Complexité des systèmes hydrologiques</a:t>
            </a:r>
          </a:p>
        </p:txBody>
      </p:sp>
      <p:sp>
        <p:nvSpPr>
          <p:cNvPr id="26" name="Ellipse 25"/>
          <p:cNvSpPr/>
          <p:nvPr/>
        </p:nvSpPr>
        <p:spPr>
          <a:xfrm>
            <a:off x="4879559" y="4799757"/>
            <a:ext cx="2306002" cy="984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Manque de </a:t>
            </a:r>
            <a:r>
              <a:rPr lang="fr-FR" dirty="0" smtClean="0"/>
              <a:t>connaissances scientifiques</a:t>
            </a:r>
            <a:endParaRPr lang="fr-FR" dirty="0"/>
          </a:p>
        </p:txBody>
      </p:sp>
      <p:sp>
        <p:nvSpPr>
          <p:cNvPr id="27" name="Ellipse 26"/>
          <p:cNvSpPr/>
          <p:nvPr/>
        </p:nvSpPr>
        <p:spPr>
          <a:xfrm>
            <a:off x="2814867" y="3440348"/>
            <a:ext cx="2584657" cy="11195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Incertitude sur les prévisions de précipitations</a:t>
            </a:r>
          </a:p>
        </p:txBody>
      </p:sp>
      <p:sp>
        <p:nvSpPr>
          <p:cNvPr id="28" name="Ellipse 27"/>
          <p:cNvSpPr/>
          <p:nvPr/>
        </p:nvSpPr>
        <p:spPr>
          <a:xfrm>
            <a:off x="3274945" y="1628675"/>
            <a:ext cx="2306002" cy="984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Changement </a:t>
            </a:r>
            <a:r>
              <a:rPr lang="fr-FR" dirty="0" smtClean="0"/>
              <a:t>climatique</a:t>
            </a:r>
            <a:endParaRPr lang="fr-FR" dirty="0"/>
          </a:p>
        </p:txBody>
      </p:sp>
      <p:sp>
        <p:nvSpPr>
          <p:cNvPr id="29" name="Ellipse 28"/>
          <p:cNvSpPr/>
          <p:nvPr/>
        </p:nvSpPr>
        <p:spPr>
          <a:xfrm>
            <a:off x="6484041" y="1641633"/>
            <a:ext cx="2306002" cy="984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Pression anthropique</a:t>
            </a:r>
          </a:p>
        </p:txBody>
      </p:sp>
      <p:cxnSp>
        <p:nvCxnSpPr>
          <p:cNvPr id="35" name="Connecteur droit avec flèche 34"/>
          <p:cNvCxnSpPr>
            <a:stCxn id="28" idx="5"/>
            <a:endCxn id="19" idx="0"/>
          </p:cNvCxnSpPr>
          <p:nvPr/>
        </p:nvCxnSpPr>
        <p:spPr>
          <a:xfrm>
            <a:off x="5243241" y="2469259"/>
            <a:ext cx="771887" cy="402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29" idx="3"/>
            <a:endCxn id="19" idx="0"/>
          </p:cNvCxnSpPr>
          <p:nvPr/>
        </p:nvCxnSpPr>
        <p:spPr>
          <a:xfrm flipH="1">
            <a:off x="6015128" y="2482217"/>
            <a:ext cx="806619" cy="389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27" idx="7"/>
            <a:endCxn id="19" idx="2"/>
          </p:cNvCxnSpPr>
          <p:nvPr/>
        </p:nvCxnSpPr>
        <p:spPr>
          <a:xfrm flipV="1">
            <a:off x="5021010" y="3241097"/>
            <a:ext cx="994118" cy="363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25" idx="1"/>
            <a:endCxn id="19" idx="2"/>
          </p:cNvCxnSpPr>
          <p:nvPr/>
        </p:nvCxnSpPr>
        <p:spPr>
          <a:xfrm flipH="1" flipV="1">
            <a:off x="6015128" y="3241097"/>
            <a:ext cx="1034913" cy="363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6" idx="0"/>
            <a:endCxn id="19" idx="2"/>
          </p:cNvCxnSpPr>
          <p:nvPr/>
        </p:nvCxnSpPr>
        <p:spPr>
          <a:xfrm flipH="1" flipV="1">
            <a:off x="6015128" y="3241097"/>
            <a:ext cx="17432" cy="1558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615282" y="6548614"/>
            <a:ext cx="11218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 smtClean="0">
                <a:solidFill>
                  <a:schemeClr val="bg1">
                    <a:lumMod val="85000"/>
                  </a:schemeClr>
                </a:solidFill>
                <a:sym typeface="Symbol"/>
              </a:rPr>
              <a:t> Georges </a:t>
            </a:r>
            <a:r>
              <a:rPr lang="fr-FR" sz="1000" i="1" dirty="0" err="1" smtClean="0">
                <a:solidFill>
                  <a:schemeClr val="bg1">
                    <a:lumMod val="85000"/>
                  </a:schemeClr>
                </a:solidFill>
                <a:sym typeface="Symbol"/>
              </a:rPr>
              <a:t>Olivari</a:t>
            </a:r>
            <a:endParaRPr lang="fr-FR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8138" y="3427148"/>
            <a:ext cx="1143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 Antoine Nicault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47954" y="-24658"/>
            <a:ext cx="4648292" cy="4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1400" i="1" smtClean="0">
                <a:solidFill>
                  <a:srgbClr val="3366FF"/>
                </a:solidFill>
              </a:rPr>
              <a:t>Agence De l’Eau – Journée PGRE,  Aix-en-Provence le 20 juin 2017</a:t>
            </a:r>
            <a:endParaRPr lang="fr-FR" sz="1400" i="1" dirty="0">
              <a:solidFill>
                <a:srgbClr val="3366FF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382199"/>
            <a:ext cx="6127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/>
          <p:cNvCxnSpPr/>
          <p:nvPr/>
        </p:nvCxnSpPr>
        <p:spPr>
          <a:xfrm flipV="1">
            <a:off x="4422340" y="5426686"/>
            <a:ext cx="457219" cy="51044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00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32809</TotalTime>
  <Words>462</Words>
  <Application>Microsoft Macintosh PowerPoint</Application>
  <PresentationFormat>Présentation à l'écran (4:3)</PresentationFormat>
  <Paragraphs>67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Agence De l’Eau – Journée PGRE,  Aix-en-Provence le 20 juin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ECCOREV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 – Journée 20 JUIN</dc:title>
  <dc:creator>Antoine Nicault</dc:creator>
  <cp:lastModifiedBy>Antoine Nicault</cp:lastModifiedBy>
  <cp:revision>30</cp:revision>
  <dcterms:created xsi:type="dcterms:W3CDTF">2017-05-04T07:43:44Z</dcterms:created>
  <dcterms:modified xsi:type="dcterms:W3CDTF">2017-05-30T09:42:34Z</dcterms:modified>
</cp:coreProperties>
</file>